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emf" ContentType="image/x-em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4"/>
  </p:notesMasterIdLst>
  <p:sldIdLst>
    <p:sldId id="256" r:id="rId2"/>
    <p:sldId id="257" r:id="rId3"/>
  </p:sldIdLst>
  <p:sldSz cx="7772400" cy="100584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830"/>
    <p:restoredTop sz="94634"/>
  </p:normalViewPr>
  <p:slideViewPr>
    <p:cSldViewPr snapToGrid="0" snapToObjects="1">
      <p:cViewPr>
        <p:scale>
          <a:sx n="129" d="100"/>
          <a:sy n="129" d="100"/>
        </p:scale>
        <p:origin x="2048" y="3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4" Type="http://schemas.openxmlformats.org/officeDocument/2006/relationships/notesMaster" Target="notesMasters/notesMaster1.xml"/><Relationship Id="rId5" Type="http://schemas.openxmlformats.org/officeDocument/2006/relationships/presProps" Target="presProps.xml"/><Relationship Id="rId6" Type="http://schemas.openxmlformats.org/officeDocument/2006/relationships/viewProps" Target="viewProps.xml"/><Relationship Id="rId7" Type="http://schemas.openxmlformats.org/officeDocument/2006/relationships/theme" Target="theme/theme1.xml"/><Relationship Id="rId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35EFDA-78BC-E343-823F-030701E337FD}" type="datetimeFigureOut">
              <a:rPr lang="en-US" smtClean="0"/>
              <a:t>11/1/18</a:t>
            </a:fld>
            <a:endParaRPr lang="en-US"/>
          </a:p>
        </p:txBody>
      </p:sp>
      <p:sp>
        <p:nvSpPr>
          <p:cNvPr id="4" name="Slide Image Placeholder 3"/>
          <p:cNvSpPr>
            <a:spLocks noGrp="1" noRot="1" noChangeAspect="1"/>
          </p:cNvSpPr>
          <p:nvPr>
            <p:ph type="sldImg" idx="2"/>
          </p:nvPr>
        </p:nvSpPr>
        <p:spPr>
          <a:xfrm>
            <a:off x="2236788" y="1143000"/>
            <a:ext cx="23844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858018-6093-954D-9EB8-7D62F17D4909}" type="slidenum">
              <a:rPr lang="en-US" smtClean="0"/>
              <a:t>‹#›</a:t>
            </a:fld>
            <a:endParaRPr lang="en-US"/>
          </a:p>
        </p:txBody>
      </p:sp>
    </p:spTree>
    <p:extLst>
      <p:ext uri="{BB962C8B-B14F-4D97-AF65-F5344CB8AC3E}">
        <p14:creationId xmlns:p14="http://schemas.microsoft.com/office/powerpoint/2010/main" val="18483625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3"/>
            <a:ext cx="6606540" cy="3501813"/>
          </a:xfrm>
        </p:spPr>
        <p:txBody>
          <a:bodyPr anchor="b"/>
          <a:lstStyle>
            <a:lvl1pPr algn="ctr">
              <a:defRPr sz="5100"/>
            </a:lvl1pPr>
          </a:lstStyle>
          <a:p>
            <a:r>
              <a:rPr lang="en-US" smtClean="0"/>
              <a:t>Click to edit Master title style</a:t>
            </a:r>
            <a:endParaRPr lang="en-US" dirty="0"/>
          </a:p>
        </p:txBody>
      </p:sp>
      <p:sp>
        <p:nvSpPr>
          <p:cNvPr id="3" name="Subtitle 2"/>
          <p:cNvSpPr>
            <a:spLocks noGrp="1"/>
          </p:cNvSpPr>
          <p:nvPr>
            <p:ph type="subTitle" idx="1"/>
          </p:nvPr>
        </p:nvSpPr>
        <p:spPr>
          <a:xfrm>
            <a:off x="971550" y="5282989"/>
            <a:ext cx="5829300" cy="2428451"/>
          </a:xfrm>
        </p:spPr>
        <p:txBody>
          <a:bodyPr/>
          <a:lstStyle>
            <a:lvl1pPr marL="0" indent="0" algn="ctr">
              <a:buNone/>
              <a:defRPr sz="2040"/>
            </a:lvl1pPr>
            <a:lvl2pPr marL="388620" indent="0" algn="ctr">
              <a:buNone/>
              <a:defRPr sz="1700"/>
            </a:lvl2pPr>
            <a:lvl3pPr marL="777240" indent="0" algn="ctr">
              <a:buNone/>
              <a:defRPr sz="1530"/>
            </a:lvl3pPr>
            <a:lvl4pPr marL="1165860" indent="0" algn="ctr">
              <a:buNone/>
              <a:defRPr sz="1360"/>
            </a:lvl4pPr>
            <a:lvl5pPr marL="1554480" indent="0" algn="ctr">
              <a:buNone/>
              <a:defRPr sz="1360"/>
            </a:lvl5pPr>
            <a:lvl6pPr marL="1943100" indent="0" algn="ctr">
              <a:buNone/>
              <a:defRPr sz="1360"/>
            </a:lvl6pPr>
            <a:lvl7pPr marL="2331720" indent="0" algn="ctr">
              <a:buNone/>
              <a:defRPr sz="1360"/>
            </a:lvl7pPr>
            <a:lvl8pPr marL="2720340" indent="0" algn="ctr">
              <a:buNone/>
              <a:defRPr sz="1360"/>
            </a:lvl8pPr>
            <a:lvl9pPr marL="3108960" indent="0" algn="ctr">
              <a:buNone/>
              <a:defRPr sz="136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A30081C-DF56-1040-9D0A-B4D06E9EDD47}" type="datetimeFigureOut">
              <a:rPr lang="en-US" smtClean="0"/>
              <a:t>11/1/18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EDA15E-F0E3-3440-833B-5D1224BC3767}"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A30081C-DF56-1040-9D0A-B4D06E9EDD47}" type="datetimeFigureOut">
              <a:rPr lang="en-US" smtClean="0"/>
              <a:t>11/1/18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EDA15E-F0E3-3440-833B-5D1224BC3767}"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34353" y="535517"/>
            <a:ext cx="4930616" cy="85240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A30081C-DF56-1040-9D0A-B4D06E9EDD47}" type="datetimeFigureOut">
              <a:rPr lang="en-US" smtClean="0"/>
              <a:t>11/1/18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EDA15E-F0E3-3440-833B-5D1224BC3767}"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A30081C-DF56-1040-9D0A-B4D06E9EDD47}" type="datetimeFigureOut">
              <a:rPr lang="en-US" smtClean="0"/>
              <a:t>11/1/18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EDA15E-F0E3-3440-833B-5D1224BC3767}"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5" y="2507618"/>
            <a:ext cx="6703695" cy="4184014"/>
          </a:xfrm>
        </p:spPr>
        <p:txBody>
          <a:bodyPr anchor="b"/>
          <a:lstStyle>
            <a:lvl1pPr>
              <a:defRPr sz="5100"/>
            </a:lvl1pPr>
          </a:lstStyle>
          <a:p>
            <a:r>
              <a:rPr lang="en-US" smtClean="0"/>
              <a:t>Click to edit Master title style</a:t>
            </a:r>
            <a:endParaRPr lang="en-US" dirty="0"/>
          </a:p>
        </p:txBody>
      </p:sp>
      <p:sp>
        <p:nvSpPr>
          <p:cNvPr id="3" name="Text Placeholder 2"/>
          <p:cNvSpPr>
            <a:spLocks noGrp="1"/>
          </p:cNvSpPr>
          <p:nvPr>
            <p:ph type="body" idx="1"/>
          </p:nvPr>
        </p:nvSpPr>
        <p:spPr>
          <a:xfrm>
            <a:off x="530305" y="6731215"/>
            <a:ext cx="6703695" cy="2200274"/>
          </a:xfrm>
        </p:spPr>
        <p:txBody>
          <a:bodyPr/>
          <a:lstStyle>
            <a:lvl1pPr marL="0" indent="0">
              <a:buNone/>
              <a:defRPr sz="2040">
                <a:solidFill>
                  <a:schemeClr val="tx1"/>
                </a:solidFill>
              </a:defRPr>
            </a:lvl1pPr>
            <a:lvl2pPr marL="388620" indent="0">
              <a:buNone/>
              <a:defRPr sz="1700">
                <a:solidFill>
                  <a:schemeClr val="tx1">
                    <a:tint val="75000"/>
                  </a:schemeClr>
                </a:solidFill>
              </a:defRPr>
            </a:lvl2pPr>
            <a:lvl3pPr marL="777240" indent="0">
              <a:buNone/>
              <a:defRPr sz="1530">
                <a:solidFill>
                  <a:schemeClr val="tx1">
                    <a:tint val="75000"/>
                  </a:schemeClr>
                </a:solidFill>
              </a:defRPr>
            </a:lvl3pPr>
            <a:lvl4pPr marL="1165860" indent="0">
              <a:buNone/>
              <a:defRPr sz="1360">
                <a:solidFill>
                  <a:schemeClr val="tx1">
                    <a:tint val="75000"/>
                  </a:schemeClr>
                </a:solidFill>
              </a:defRPr>
            </a:lvl4pPr>
            <a:lvl5pPr marL="1554480" indent="0">
              <a:buNone/>
              <a:defRPr sz="1360">
                <a:solidFill>
                  <a:schemeClr val="tx1">
                    <a:tint val="75000"/>
                  </a:schemeClr>
                </a:solidFill>
              </a:defRPr>
            </a:lvl5pPr>
            <a:lvl6pPr marL="1943100" indent="0">
              <a:buNone/>
              <a:defRPr sz="1360">
                <a:solidFill>
                  <a:schemeClr val="tx1">
                    <a:tint val="75000"/>
                  </a:schemeClr>
                </a:solidFill>
              </a:defRPr>
            </a:lvl6pPr>
            <a:lvl7pPr marL="2331720" indent="0">
              <a:buNone/>
              <a:defRPr sz="1360">
                <a:solidFill>
                  <a:schemeClr val="tx1">
                    <a:tint val="75000"/>
                  </a:schemeClr>
                </a:solidFill>
              </a:defRPr>
            </a:lvl7pPr>
            <a:lvl8pPr marL="2720340" indent="0">
              <a:buNone/>
              <a:defRPr sz="1360">
                <a:solidFill>
                  <a:schemeClr val="tx1">
                    <a:tint val="75000"/>
                  </a:schemeClr>
                </a:solidFill>
              </a:defRPr>
            </a:lvl8pPr>
            <a:lvl9pPr marL="3108960" indent="0">
              <a:buNone/>
              <a:defRPr sz="136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A30081C-DF56-1040-9D0A-B4D06E9EDD47}" type="datetimeFigureOut">
              <a:rPr lang="en-US" smtClean="0"/>
              <a:t>11/1/18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EDA15E-F0E3-3440-833B-5D1224BC3767}"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34353" y="2677584"/>
            <a:ext cx="3303270" cy="6381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934778" y="2677584"/>
            <a:ext cx="3303270" cy="6381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A30081C-DF56-1040-9D0A-B4D06E9EDD47}" type="datetimeFigureOut">
              <a:rPr lang="en-US" smtClean="0"/>
              <a:t>11/1/18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EDA15E-F0E3-3440-833B-5D1224BC3767}"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9"/>
            <a:ext cx="6703695" cy="1944159"/>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535366" y="2465706"/>
            <a:ext cx="3288089"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smtClean="0"/>
              <a:t>Click to edit Master text styles</a:t>
            </a:r>
          </a:p>
        </p:txBody>
      </p:sp>
      <p:sp>
        <p:nvSpPr>
          <p:cNvPr id="4" name="Content Placeholder 3"/>
          <p:cNvSpPr>
            <a:spLocks noGrp="1"/>
          </p:cNvSpPr>
          <p:nvPr>
            <p:ph sz="half" idx="2"/>
          </p:nvPr>
        </p:nvSpPr>
        <p:spPr>
          <a:xfrm>
            <a:off x="535366" y="3674110"/>
            <a:ext cx="3288089" cy="54040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smtClean="0"/>
              <a:t>Click to 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A30081C-DF56-1040-9D0A-B4D06E9EDD47}" type="datetimeFigureOut">
              <a:rPr lang="en-US" smtClean="0"/>
              <a:t>11/1/18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EDA15E-F0E3-3440-833B-5D1224BC3767}"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A30081C-DF56-1040-9D0A-B4D06E9EDD47}" type="datetimeFigureOut">
              <a:rPr lang="en-US" smtClean="0"/>
              <a:t>11/1/18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AEDA15E-F0E3-3440-833B-5D1224BC3767}"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30081C-DF56-1040-9D0A-B4D06E9EDD47}" type="datetimeFigureOut">
              <a:rPr lang="en-US" smtClean="0"/>
              <a:t>11/1/18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AEDA15E-F0E3-3440-833B-5D1224BC3767}"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smtClean="0"/>
              <a:t>Click to edit Master title style</a:t>
            </a:r>
            <a:endParaRPr lang="en-US" dirty="0"/>
          </a:p>
        </p:txBody>
      </p:sp>
      <p:sp>
        <p:nvSpPr>
          <p:cNvPr id="3" name="Content Placeholder 2"/>
          <p:cNvSpPr>
            <a:spLocks noGrp="1"/>
          </p:cNvSpPr>
          <p:nvPr>
            <p:ph idx="1"/>
          </p:nvPr>
        </p:nvSpPr>
        <p:spPr>
          <a:xfrm>
            <a:off x="3304282" y="1448226"/>
            <a:ext cx="3934778" cy="7147983"/>
          </a:xfrm>
        </p:spPr>
        <p:txBody>
          <a:bodyPr/>
          <a:lstStyle>
            <a:lvl1pPr>
              <a:defRPr sz="2720"/>
            </a:lvl1pPr>
            <a:lvl2pPr>
              <a:defRPr sz="2380"/>
            </a:lvl2pPr>
            <a:lvl3pPr>
              <a:defRPr sz="204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A30081C-DF56-1040-9D0A-B4D06E9EDD47}" type="datetimeFigureOut">
              <a:rPr lang="en-US" smtClean="0"/>
              <a:t>11/1/18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EDA15E-F0E3-3440-833B-5D1224BC3767}"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304282" y="1448226"/>
            <a:ext cx="3934778" cy="7147983"/>
          </a:xfrm>
        </p:spPr>
        <p:txBody>
          <a:bodyPr anchor="t"/>
          <a:lstStyle>
            <a:lvl1pPr marL="0" indent="0">
              <a:buNone/>
              <a:defRPr sz="2720"/>
            </a:lvl1pPr>
            <a:lvl2pPr marL="388620" indent="0">
              <a:buNone/>
              <a:defRPr sz="2380"/>
            </a:lvl2pPr>
            <a:lvl3pPr marL="777240" indent="0">
              <a:buNone/>
              <a:defRPr sz="2040"/>
            </a:lvl3pPr>
            <a:lvl4pPr marL="1165860" indent="0">
              <a:buNone/>
              <a:defRPr sz="1700"/>
            </a:lvl4pPr>
            <a:lvl5pPr marL="1554480" indent="0">
              <a:buNone/>
              <a:defRPr sz="1700"/>
            </a:lvl5pPr>
            <a:lvl6pPr marL="1943100" indent="0">
              <a:buNone/>
              <a:defRPr sz="1700"/>
            </a:lvl6pPr>
            <a:lvl7pPr marL="2331720" indent="0">
              <a:buNone/>
              <a:defRPr sz="1700"/>
            </a:lvl7pPr>
            <a:lvl8pPr marL="2720340" indent="0">
              <a:buNone/>
              <a:defRPr sz="1700"/>
            </a:lvl8pPr>
            <a:lvl9pPr marL="3108960" indent="0">
              <a:buNone/>
              <a:defRPr sz="17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A30081C-DF56-1040-9D0A-B4D06E9EDD47}" type="datetimeFigureOut">
              <a:rPr lang="en-US" smtClean="0"/>
              <a:t>11/1/18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EDA15E-F0E3-3440-833B-5D1224BC3767}"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1020">
                <a:solidFill>
                  <a:schemeClr val="tx1">
                    <a:tint val="75000"/>
                  </a:schemeClr>
                </a:solidFill>
                <a:latin typeface="Roboto" charset="0"/>
                <a:ea typeface="Roboto" charset="0"/>
                <a:cs typeface="Roboto" charset="0"/>
              </a:defRPr>
            </a:lvl1pPr>
          </a:lstStyle>
          <a:p>
            <a:fld id="{BA30081C-DF56-1040-9D0A-B4D06E9EDD47}" type="datetimeFigureOut">
              <a:rPr lang="en-US" smtClean="0"/>
              <a:pPr/>
              <a:t>11/1/18</a:t>
            </a:fld>
            <a:endParaRPr lang="en-US"/>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1020">
                <a:solidFill>
                  <a:schemeClr val="tx1">
                    <a:tint val="75000"/>
                  </a:schemeClr>
                </a:solidFill>
                <a:latin typeface="Roboto" charset="0"/>
                <a:ea typeface="Roboto" charset="0"/>
                <a:cs typeface="Roboto" charset="0"/>
              </a:defRPr>
            </a:lvl1pPr>
          </a:lstStyle>
          <a:p>
            <a:endParaRPr lang="en-US"/>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1020">
                <a:solidFill>
                  <a:schemeClr val="tx1">
                    <a:tint val="75000"/>
                  </a:schemeClr>
                </a:solidFill>
                <a:latin typeface="Roboto" charset="0"/>
                <a:ea typeface="Roboto" charset="0"/>
                <a:cs typeface="Roboto" charset="0"/>
              </a:defRPr>
            </a:lvl1pPr>
          </a:lstStyle>
          <a:p>
            <a:fld id="{8AEDA15E-F0E3-3440-833B-5D1224BC3767}" type="slidenum">
              <a:rPr lang="en-US" smtClean="0"/>
              <a:pPr/>
              <a:t>‹#›</a:t>
            </a:fld>
            <a:endParaRPr lang="en-US"/>
          </a:p>
        </p:txBody>
      </p:sp>
    </p:spTree>
    <p:extLst>
      <p:ext uri="{BB962C8B-B14F-4D97-AF65-F5344CB8AC3E}">
        <p14:creationId xmlns:p14="http://schemas.microsoft.com/office/powerpoint/2010/main" val="193635685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77240" rtl="0" eaLnBrk="1" latinLnBrk="0" hangingPunct="1">
        <a:lnSpc>
          <a:spcPct val="90000"/>
        </a:lnSpc>
        <a:spcBef>
          <a:spcPct val="0"/>
        </a:spcBef>
        <a:buNone/>
        <a:defRPr sz="3740" kern="1200">
          <a:solidFill>
            <a:schemeClr val="tx1"/>
          </a:solidFill>
          <a:latin typeface="Roboto" charset="0"/>
          <a:ea typeface="Roboto" charset="0"/>
          <a:cs typeface="Roboto" charset="0"/>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Roboto" charset="0"/>
          <a:ea typeface="Roboto" charset="0"/>
          <a:cs typeface="Roboto" charset="0"/>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Roboto" charset="0"/>
          <a:ea typeface="Roboto" charset="0"/>
          <a:cs typeface="Roboto" charset="0"/>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Roboto" charset="0"/>
          <a:ea typeface="Roboto" charset="0"/>
          <a:cs typeface="Roboto" charset="0"/>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Roboto" charset="0"/>
          <a:ea typeface="Roboto" charset="0"/>
          <a:cs typeface="Roboto" charset="0"/>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Roboto" charset="0"/>
          <a:ea typeface="Roboto" charset="0"/>
          <a:cs typeface="Roboto" charset="0"/>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4" Type="http://schemas.openxmlformats.org/officeDocument/2006/relationships/image" Target="../media/image3.emf"/><Relationship Id="rId5" Type="http://schemas.openxmlformats.org/officeDocument/2006/relationships/image" Target="../media/image4.emf"/><Relationship Id="rId6" Type="http://schemas.openxmlformats.org/officeDocument/2006/relationships/image" Target="../media/image5.emf"/><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2.xml.rels><?xml version="1.0" encoding="UTF-8" standalone="yes"?>
<Relationships xmlns="http://schemas.openxmlformats.org/package/2006/relationships"><Relationship Id="rId11" Type="http://schemas.openxmlformats.org/officeDocument/2006/relationships/image" Target="../media/image15.png"/><Relationship Id="rId12" Type="http://schemas.openxmlformats.org/officeDocument/2006/relationships/image" Target="../media/image16.png"/><Relationship Id="rId13" Type="http://schemas.openxmlformats.org/officeDocument/2006/relationships/image" Target="../media/image17.png"/><Relationship Id="rId14"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image" Target="../media/image6.jpg"/><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emf"/><Relationship Id="rId6" Type="http://schemas.openxmlformats.org/officeDocument/2006/relationships/image" Target="../media/image10.emf"/><Relationship Id="rId7" Type="http://schemas.openxmlformats.org/officeDocument/2006/relationships/image" Target="../media/image11.emf"/><Relationship Id="rId8" Type="http://schemas.openxmlformats.org/officeDocument/2006/relationships/image" Target="../media/image12.emf"/><Relationship Id="rId9" Type="http://schemas.openxmlformats.org/officeDocument/2006/relationships/image" Target="../media/image13.emf"/><Relationship Id="rId10" Type="http://schemas.openxmlformats.org/officeDocument/2006/relationships/image" Target="../media/image14.emf"/></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ight Arrow 1"/>
          <p:cNvSpPr/>
          <p:nvPr/>
        </p:nvSpPr>
        <p:spPr>
          <a:xfrm>
            <a:off x="349955" y="2688568"/>
            <a:ext cx="2968978" cy="2007612"/>
          </a:xfrm>
          <a:prstGeom prst="rightArrow">
            <a:avLst/>
          </a:prstGeom>
          <a:gradFill flip="none" rotWithShape="1">
            <a:gsLst>
              <a:gs pos="0">
                <a:schemeClr val="bg2">
                  <a:lumMod val="90000"/>
                </a:schemeClr>
              </a:gs>
              <a:gs pos="100000">
                <a:schemeClr val="bg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61244" y="1727200"/>
            <a:ext cx="6807200" cy="646331"/>
          </a:xfrm>
          <a:prstGeom prst="rect">
            <a:avLst/>
          </a:prstGeom>
          <a:noFill/>
        </p:spPr>
        <p:txBody>
          <a:bodyPr wrap="square" rtlCol="0">
            <a:spAutoFit/>
          </a:bodyPr>
          <a:lstStyle/>
          <a:p>
            <a:r>
              <a:rPr lang="en-US" spc="-60" dirty="0" smtClean="0">
                <a:solidFill>
                  <a:schemeClr val="tx1">
                    <a:lumMod val="65000"/>
                    <a:lumOff val="35000"/>
                  </a:schemeClr>
                </a:solidFill>
                <a:latin typeface="Roboto" charset="0"/>
                <a:ea typeface="Roboto" charset="0"/>
                <a:cs typeface="Roboto" charset="0"/>
              </a:rPr>
              <a:t>We are changing how Chicago fights poverty by investing in bold</a:t>
            </a:r>
          </a:p>
          <a:p>
            <a:r>
              <a:rPr lang="en-US" spc="-60" dirty="0" smtClean="0">
                <a:solidFill>
                  <a:schemeClr val="tx1">
                    <a:lumMod val="65000"/>
                    <a:lumOff val="35000"/>
                  </a:schemeClr>
                </a:solidFill>
                <a:latin typeface="Roboto" charset="0"/>
                <a:ea typeface="Roboto" charset="0"/>
                <a:cs typeface="Roboto" charset="0"/>
              </a:rPr>
              <a:t>Ideas that create opportunity for our youth.</a:t>
            </a:r>
            <a:endParaRPr lang="en-US" spc="-60" dirty="0">
              <a:solidFill>
                <a:schemeClr val="tx1">
                  <a:lumMod val="65000"/>
                  <a:lumOff val="35000"/>
                </a:schemeClr>
              </a:solidFill>
              <a:latin typeface="Roboto" charset="0"/>
              <a:ea typeface="Roboto" charset="0"/>
              <a:cs typeface="Roboto" charset="0"/>
            </a:endParaRPr>
          </a:p>
        </p:txBody>
      </p:sp>
      <p:sp>
        <p:nvSpPr>
          <p:cNvPr id="10" name="TextBox 9"/>
          <p:cNvSpPr txBox="1"/>
          <p:nvPr/>
        </p:nvSpPr>
        <p:spPr>
          <a:xfrm>
            <a:off x="361244" y="4924567"/>
            <a:ext cx="1986762" cy="276999"/>
          </a:xfrm>
          <a:prstGeom prst="rect">
            <a:avLst/>
          </a:prstGeom>
          <a:noFill/>
        </p:spPr>
        <p:txBody>
          <a:bodyPr wrap="none" rtlCol="0">
            <a:spAutoFit/>
          </a:bodyPr>
          <a:lstStyle/>
          <a:p>
            <a:r>
              <a:rPr lang="en-US" sz="1200" b="1" spc="60" dirty="0">
                <a:solidFill>
                  <a:schemeClr val="accent1"/>
                </a:solidFill>
                <a:latin typeface="Roboto" charset="0"/>
                <a:ea typeface="Roboto" charset="0"/>
                <a:cs typeface="Roboto" charset="0"/>
              </a:rPr>
              <a:t>HOW WE’RE </a:t>
            </a:r>
            <a:r>
              <a:rPr lang="en-US" sz="1200" b="1" spc="60" dirty="0" smtClean="0">
                <a:solidFill>
                  <a:schemeClr val="accent1"/>
                </a:solidFill>
                <a:latin typeface="Roboto" charset="0"/>
                <a:ea typeface="Roboto" charset="0"/>
                <a:cs typeface="Roboto" charset="0"/>
              </a:rPr>
              <a:t>DIFFERENT</a:t>
            </a:r>
            <a:endParaRPr lang="en-US" sz="1200" spc="60" dirty="0">
              <a:solidFill>
                <a:schemeClr val="accent1"/>
              </a:solidFill>
              <a:latin typeface="Roboto" charset="0"/>
              <a:ea typeface="Roboto" charset="0"/>
              <a:cs typeface="Roboto" charset="0"/>
            </a:endParaRPr>
          </a:p>
        </p:txBody>
      </p:sp>
      <p:sp>
        <p:nvSpPr>
          <p:cNvPr id="13" name="TextBox 12"/>
          <p:cNvSpPr txBox="1"/>
          <p:nvPr/>
        </p:nvSpPr>
        <p:spPr>
          <a:xfrm>
            <a:off x="395111" y="6175021"/>
            <a:ext cx="1580445" cy="692497"/>
          </a:xfrm>
          <a:prstGeom prst="rect">
            <a:avLst/>
          </a:prstGeom>
          <a:noFill/>
        </p:spPr>
        <p:txBody>
          <a:bodyPr wrap="square" rtlCol="0">
            <a:spAutoFit/>
          </a:bodyPr>
          <a:lstStyle/>
          <a:p>
            <a:r>
              <a:rPr lang="en-US" sz="1050" b="1" dirty="0" smtClean="0">
                <a:solidFill>
                  <a:schemeClr val="accent1"/>
                </a:solidFill>
                <a:latin typeface="Roboto" charset="0"/>
                <a:ea typeface="Roboto" charset="0"/>
                <a:cs typeface="Roboto" charset="0"/>
              </a:rPr>
              <a:t>DILIGENCE</a:t>
            </a:r>
          </a:p>
          <a:p>
            <a:r>
              <a:rPr lang="en-US" sz="950" dirty="0" smtClean="0">
                <a:solidFill>
                  <a:schemeClr val="tx1">
                    <a:lumMod val="65000"/>
                    <a:lumOff val="35000"/>
                  </a:schemeClr>
                </a:solidFill>
                <a:latin typeface="Roboto" charset="0"/>
                <a:ea typeface="Roboto" charset="0"/>
                <a:cs typeface="Roboto" charset="0"/>
              </a:rPr>
              <a:t>We do the homework for you and only in the most effective nonprofits</a:t>
            </a:r>
            <a:endParaRPr lang="en-US" sz="950" dirty="0">
              <a:solidFill>
                <a:schemeClr val="tx1">
                  <a:lumMod val="65000"/>
                  <a:lumOff val="35000"/>
                </a:schemeClr>
              </a:solidFill>
              <a:latin typeface="Roboto" charset="0"/>
              <a:ea typeface="Roboto" charset="0"/>
              <a:cs typeface="Roboto" charset="0"/>
            </a:endParaRPr>
          </a:p>
        </p:txBody>
      </p:sp>
      <p:sp>
        <p:nvSpPr>
          <p:cNvPr id="14" name="TextBox 13"/>
          <p:cNvSpPr txBox="1"/>
          <p:nvPr/>
        </p:nvSpPr>
        <p:spPr>
          <a:xfrm>
            <a:off x="2009423" y="6175021"/>
            <a:ext cx="1580445" cy="692497"/>
          </a:xfrm>
          <a:prstGeom prst="rect">
            <a:avLst/>
          </a:prstGeom>
          <a:noFill/>
        </p:spPr>
        <p:txBody>
          <a:bodyPr wrap="square" rtlCol="0">
            <a:spAutoFit/>
          </a:bodyPr>
          <a:lstStyle/>
          <a:p>
            <a:r>
              <a:rPr lang="en-US" sz="1050" b="1" dirty="0" smtClean="0">
                <a:solidFill>
                  <a:schemeClr val="accent1"/>
                </a:solidFill>
                <a:latin typeface="Roboto" charset="0"/>
                <a:ea typeface="Roboto" charset="0"/>
                <a:cs typeface="Roboto" charset="0"/>
              </a:rPr>
              <a:t>RESULTS</a:t>
            </a:r>
          </a:p>
          <a:p>
            <a:r>
              <a:rPr lang="en-US" sz="950" dirty="0" smtClean="0">
                <a:solidFill>
                  <a:schemeClr val="tx1">
                    <a:lumMod val="65000"/>
                    <a:lumOff val="35000"/>
                  </a:schemeClr>
                </a:solidFill>
                <a:latin typeface="Roboto" charset="0"/>
                <a:ea typeface="Roboto" charset="0"/>
                <a:cs typeface="Roboto" charset="0"/>
              </a:rPr>
              <a:t>We carefully track our portfolio’s performance and share results</a:t>
            </a:r>
            <a:endParaRPr lang="en-US" sz="950" dirty="0">
              <a:solidFill>
                <a:schemeClr val="tx1">
                  <a:lumMod val="65000"/>
                  <a:lumOff val="35000"/>
                </a:schemeClr>
              </a:solidFill>
              <a:latin typeface="Roboto" charset="0"/>
              <a:ea typeface="Roboto" charset="0"/>
              <a:cs typeface="Roboto" charset="0"/>
            </a:endParaRPr>
          </a:p>
        </p:txBody>
      </p:sp>
      <p:sp>
        <p:nvSpPr>
          <p:cNvPr id="15" name="TextBox 14"/>
          <p:cNvSpPr txBox="1"/>
          <p:nvPr/>
        </p:nvSpPr>
        <p:spPr>
          <a:xfrm>
            <a:off x="3646312" y="6175021"/>
            <a:ext cx="1580445" cy="692497"/>
          </a:xfrm>
          <a:prstGeom prst="rect">
            <a:avLst/>
          </a:prstGeom>
          <a:noFill/>
        </p:spPr>
        <p:txBody>
          <a:bodyPr wrap="square" rtlCol="0">
            <a:spAutoFit/>
          </a:bodyPr>
          <a:lstStyle/>
          <a:p>
            <a:r>
              <a:rPr lang="en-US" sz="1050" b="1" dirty="0" smtClean="0">
                <a:solidFill>
                  <a:schemeClr val="accent1"/>
                </a:solidFill>
                <a:latin typeface="Roboto" charset="0"/>
                <a:ea typeface="Roboto" charset="0"/>
                <a:cs typeface="Roboto" charset="0"/>
              </a:rPr>
              <a:t>PARTNERSHIP</a:t>
            </a:r>
          </a:p>
          <a:p>
            <a:r>
              <a:rPr lang="en-US" sz="950" dirty="0" smtClean="0">
                <a:solidFill>
                  <a:schemeClr val="tx1">
                    <a:lumMod val="65000"/>
                    <a:lumOff val="35000"/>
                  </a:schemeClr>
                </a:solidFill>
                <a:latin typeface="Roboto" charset="0"/>
                <a:ea typeface="Roboto" charset="0"/>
                <a:cs typeface="Roboto" charset="0"/>
              </a:rPr>
              <a:t>We invest financial and intellectual capital to help our nonprofits succeed</a:t>
            </a:r>
            <a:endParaRPr lang="en-US" sz="950" dirty="0">
              <a:solidFill>
                <a:schemeClr val="tx1">
                  <a:lumMod val="65000"/>
                  <a:lumOff val="35000"/>
                </a:schemeClr>
              </a:solidFill>
              <a:latin typeface="Roboto" charset="0"/>
              <a:ea typeface="Roboto" charset="0"/>
              <a:cs typeface="Roboto" charset="0"/>
            </a:endParaRPr>
          </a:p>
        </p:txBody>
      </p:sp>
      <p:sp>
        <p:nvSpPr>
          <p:cNvPr id="16" name="TextBox 15"/>
          <p:cNvSpPr txBox="1"/>
          <p:nvPr/>
        </p:nvSpPr>
        <p:spPr>
          <a:xfrm>
            <a:off x="5249334" y="6175021"/>
            <a:ext cx="1783643" cy="692497"/>
          </a:xfrm>
          <a:prstGeom prst="rect">
            <a:avLst/>
          </a:prstGeom>
          <a:noFill/>
        </p:spPr>
        <p:txBody>
          <a:bodyPr wrap="square" rtlCol="0">
            <a:spAutoFit/>
          </a:bodyPr>
          <a:lstStyle/>
          <a:p>
            <a:r>
              <a:rPr lang="en-US" sz="1050" b="1" dirty="0" smtClean="0">
                <a:solidFill>
                  <a:schemeClr val="accent1"/>
                </a:solidFill>
                <a:latin typeface="Roboto" charset="0"/>
                <a:ea typeface="Roboto" charset="0"/>
                <a:cs typeface="Roboto" charset="0"/>
              </a:rPr>
              <a:t>100% IMPACT</a:t>
            </a:r>
          </a:p>
          <a:p>
            <a:r>
              <a:rPr lang="en-US" sz="950" dirty="0" smtClean="0">
                <a:solidFill>
                  <a:schemeClr val="tx1">
                    <a:lumMod val="65000"/>
                    <a:lumOff val="35000"/>
                  </a:schemeClr>
                </a:solidFill>
                <a:latin typeface="Roboto" charset="0"/>
                <a:ea typeface="Roboto" charset="0"/>
                <a:cs typeface="Roboto" charset="0"/>
              </a:rPr>
              <a:t>Every dollar donated is invested directly in Chicago’s best education nonprofits</a:t>
            </a:r>
            <a:endParaRPr lang="en-US" sz="950" dirty="0">
              <a:solidFill>
                <a:schemeClr val="tx1">
                  <a:lumMod val="65000"/>
                  <a:lumOff val="35000"/>
                </a:schemeClr>
              </a:solidFill>
              <a:latin typeface="Roboto" charset="0"/>
              <a:ea typeface="Roboto" charset="0"/>
              <a:cs typeface="Roboto" charset="0"/>
            </a:endParaRPr>
          </a:p>
        </p:txBody>
      </p:sp>
      <p:sp>
        <p:nvSpPr>
          <p:cNvPr id="17" name="TextBox 16"/>
          <p:cNvSpPr txBox="1"/>
          <p:nvPr/>
        </p:nvSpPr>
        <p:spPr>
          <a:xfrm>
            <a:off x="3657600" y="2564388"/>
            <a:ext cx="3059289" cy="2323713"/>
          </a:xfrm>
          <a:prstGeom prst="rect">
            <a:avLst/>
          </a:prstGeom>
          <a:noFill/>
        </p:spPr>
        <p:txBody>
          <a:bodyPr wrap="square" rtlCol="0">
            <a:spAutoFit/>
          </a:bodyPr>
          <a:lstStyle/>
          <a:p>
            <a:r>
              <a:rPr lang="en-US" sz="1200" b="1" dirty="0" smtClean="0">
                <a:solidFill>
                  <a:schemeClr val="accent1"/>
                </a:solidFill>
                <a:latin typeface="Roboto" charset="0"/>
                <a:ea typeface="Roboto" charset="0"/>
                <a:cs typeface="Roboto" charset="0"/>
              </a:rPr>
              <a:t>OUR APPROACH</a:t>
            </a:r>
          </a:p>
          <a:p>
            <a:r>
              <a:rPr lang="en-US" sz="950" dirty="0" smtClean="0">
                <a:solidFill>
                  <a:schemeClr val="tx1">
                    <a:lumMod val="65000"/>
                    <a:lumOff val="35000"/>
                  </a:schemeClr>
                </a:solidFill>
                <a:latin typeface="Roboto" charset="0"/>
                <a:ea typeface="Roboto" charset="0"/>
                <a:cs typeface="Roboto" charset="0"/>
              </a:rPr>
              <a:t>A Better Chicago invests in a group of nonprofits that is creating educational opportunity for our region’s low-income, at-risk population. All of the organizations we support have passed out rigorous due diligence prior to funding.</a:t>
            </a:r>
          </a:p>
          <a:p>
            <a:endParaRPr lang="en-US" sz="950" dirty="0">
              <a:solidFill>
                <a:schemeClr val="tx1">
                  <a:lumMod val="65000"/>
                  <a:lumOff val="35000"/>
                </a:schemeClr>
              </a:solidFill>
              <a:latin typeface="Roboto" charset="0"/>
              <a:ea typeface="Roboto" charset="0"/>
              <a:cs typeface="Roboto" charset="0"/>
            </a:endParaRPr>
          </a:p>
          <a:p>
            <a:r>
              <a:rPr lang="en-US" sz="950" dirty="0" smtClean="0">
                <a:solidFill>
                  <a:schemeClr val="tx1">
                    <a:lumMod val="65000"/>
                    <a:lumOff val="35000"/>
                  </a:schemeClr>
                </a:solidFill>
                <a:latin typeface="Roboto" charset="0"/>
                <a:ea typeface="Roboto" charset="0"/>
                <a:cs typeface="Roboto" charset="0"/>
              </a:rPr>
              <a:t>We construct our portfolio around three strategies: </a:t>
            </a:r>
            <a:r>
              <a:rPr lang="en-US" sz="950" b="1" dirty="0" smtClean="0">
                <a:solidFill>
                  <a:schemeClr val="tx1">
                    <a:lumMod val="65000"/>
                    <a:lumOff val="35000"/>
                  </a:schemeClr>
                </a:solidFill>
                <a:latin typeface="Roboto" charset="0"/>
                <a:ea typeface="Roboto" charset="0"/>
                <a:cs typeface="Roboto" charset="0"/>
              </a:rPr>
              <a:t>opening new schools, transforming existing schools, and scaling effective programs that provide targeted services to improve student achievement.</a:t>
            </a:r>
          </a:p>
          <a:p>
            <a:endParaRPr lang="en-US" sz="950" dirty="0">
              <a:solidFill>
                <a:schemeClr val="tx1">
                  <a:lumMod val="65000"/>
                  <a:lumOff val="35000"/>
                </a:schemeClr>
              </a:solidFill>
              <a:latin typeface="Roboto" charset="0"/>
              <a:ea typeface="Roboto" charset="0"/>
              <a:cs typeface="Roboto" charset="0"/>
            </a:endParaRPr>
          </a:p>
          <a:p>
            <a:r>
              <a:rPr lang="en-US" sz="950" dirty="0" smtClean="0">
                <a:solidFill>
                  <a:schemeClr val="tx1">
                    <a:lumMod val="65000"/>
                    <a:lumOff val="35000"/>
                  </a:schemeClr>
                </a:solidFill>
                <a:latin typeface="Roboto" charset="0"/>
                <a:ea typeface="Roboto" charset="0"/>
                <a:cs typeface="Roboto" charset="0"/>
              </a:rPr>
              <a:t>Through these strategies, we will increase the service capacity of Chicago’s best schools and programs by over 80,000 students by 2025.</a:t>
            </a:r>
            <a:endParaRPr lang="en-US" sz="950" dirty="0">
              <a:solidFill>
                <a:schemeClr val="tx1">
                  <a:lumMod val="65000"/>
                  <a:lumOff val="35000"/>
                </a:schemeClr>
              </a:solidFill>
              <a:latin typeface="Roboto" charset="0"/>
              <a:ea typeface="Roboto" charset="0"/>
              <a:cs typeface="Roboto" charset="0"/>
            </a:endParaRPr>
          </a:p>
        </p:txBody>
      </p:sp>
      <p:sp>
        <p:nvSpPr>
          <p:cNvPr id="18" name="TextBox 17"/>
          <p:cNvSpPr txBox="1"/>
          <p:nvPr/>
        </p:nvSpPr>
        <p:spPr>
          <a:xfrm>
            <a:off x="649027" y="3239208"/>
            <a:ext cx="1698979" cy="877163"/>
          </a:xfrm>
          <a:prstGeom prst="rect">
            <a:avLst/>
          </a:prstGeom>
          <a:noFill/>
        </p:spPr>
        <p:txBody>
          <a:bodyPr wrap="square" rtlCol="0">
            <a:spAutoFit/>
          </a:bodyPr>
          <a:lstStyle/>
          <a:p>
            <a:r>
              <a:rPr lang="en-US" sz="950" dirty="0" smtClean="0">
                <a:solidFill>
                  <a:schemeClr val="tx1">
                    <a:lumMod val="65000"/>
                    <a:lumOff val="35000"/>
                  </a:schemeClr>
                </a:solidFill>
                <a:latin typeface="Roboto" charset="0"/>
                <a:ea typeface="Roboto" charset="0"/>
                <a:cs typeface="Roboto" charset="0"/>
              </a:rPr>
              <a:t>Only</a:t>
            </a:r>
            <a:r>
              <a:rPr lang="en-US" sz="950" dirty="0" smtClean="0">
                <a:solidFill>
                  <a:schemeClr val="tx1">
                    <a:lumMod val="75000"/>
                    <a:lumOff val="25000"/>
                  </a:schemeClr>
                </a:solidFill>
                <a:latin typeface="Roboto" charset="0"/>
                <a:ea typeface="Roboto" charset="0"/>
                <a:cs typeface="Roboto" charset="0"/>
              </a:rPr>
              <a:t> </a:t>
            </a:r>
            <a:r>
              <a:rPr lang="en-US" sz="1300" b="1" dirty="0" smtClean="0">
                <a:solidFill>
                  <a:schemeClr val="accent2"/>
                </a:solidFill>
                <a:latin typeface="Roboto Black" charset="0"/>
                <a:ea typeface="Roboto Black" charset="0"/>
                <a:cs typeface="Roboto Black" charset="0"/>
              </a:rPr>
              <a:t>18%</a:t>
            </a:r>
            <a:r>
              <a:rPr lang="en-US" sz="950" dirty="0" smtClean="0">
                <a:solidFill>
                  <a:schemeClr val="tx1">
                    <a:lumMod val="75000"/>
                    <a:lumOff val="25000"/>
                  </a:schemeClr>
                </a:solidFill>
                <a:latin typeface="Roboto" charset="0"/>
                <a:ea typeface="Roboto" charset="0"/>
                <a:cs typeface="Roboto" charset="0"/>
              </a:rPr>
              <a:t> </a:t>
            </a:r>
            <a:r>
              <a:rPr lang="en-US" sz="950" dirty="0" smtClean="0">
                <a:solidFill>
                  <a:schemeClr val="tx1">
                    <a:lumMod val="65000"/>
                    <a:lumOff val="35000"/>
                  </a:schemeClr>
                </a:solidFill>
                <a:latin typeface="Roboto" charset="0"/>
                <a:ea typeface="Roboto" charset="0"/>
                <a:cs typeface="Roboto" charset="0"/>
              </a:rPr>
              <a:t>of Chicago Public Schools students are graduating from college.</a:t>
            </a:r>
          </a:p>
          <a:p>
            <a:endParaRPr lang="en-US" sz="950" dirty="0">
              <a:solidFill>
                <a:schemeClr val="tx1">
                  <a:lumMod val="75000"/>
                  <a:lumOff val="25000"/>
                </a:schemeClr>
              </a:solidFill>
              <a:latin typeface="Roboto" charset="0"/>
              <a:ea typeface="Roboto" charset="0"/>
              <a:cs typeface="Roboto" charset="0"/>
            </a:endParaRPr>
          </a:p>
          <a:p>
            <a:r>
              <a:rPr lang="en-US" sz="950" b="1" i="1" dirty="0" smtClean="0">
                <a:solidFill>
                  <a:schemeClr val="accent2"/>
                </a:solidFill>
                <a:latin typeface="Roboto" charset="0"/>
                <a:ea typeface="Roboto" charset="0"/>
                <a:cs typeface="Roboto" charset="0"/>
              </a:rPr>
              <a:t>We need to change that.</a:t>
            </a:r>
            <a:endParaRPr lang="en-US" sz="950" b="1" i="1" dirty="0">
              <a:solidFill>
                <a:schemeClr val="accent2"/>
              </a:solidFill>
              <a:latin typeface="Roboto" charset="0"/>
              <a:ea typeface="Roboto" charset="0"/>
              <a:cs typeface="Roboto" charset="0"/>
            </a:endParaRPr>
          </a:p>
        </p:txBody>
      </p:sp>
      <p:sp>
        <p:nvSpPr>
          <p:cNvPr id="12" name="TextBox 11"/>
          <p:cNvSpPr txBox="1"/>
          <p:nvPr/>
        </p:nvSpPr>
        <p:spPr>
          <a:xfrm>
            <a:off x="361244" y="7373471"/>
            <a:ext cx="1264770" cy="276999"/>
          </a:xfrm>
          <a:prstGeom prst="rect">
            <a:avLst/>
          </a:prstGeom>
          <a:noFill/>
        </p:spPr>
        <p:txBody>
          <a:bodyPr wrap="none" rtlCol="0">
            <a:spAutoFit/>
          </a:bodyPr>
          <a:lstStyle/>
          <a:p>
            <a:r>
              <a:rPr lang="en-US" sz="1200" b="1" spc="60" dirty="0" smtClean="0">
                <a:solidFill>
                  <a:schemeClr val="accent1"/>
                </a:solidFill>
                <a:latin typeface="Roboto" charset="0"/>
                <a:ea typeface="Roboto" charset="0"/>
                <a:cs typeface="Roboto" charset="0"/>
              </a:rPr>
              <a:t>OUR RESULTS</a:t>
            </a:r>
            <a:endParaRPr lang="en-US" sz="1200" spc="60" dirty="0">
              <a:solidFill>
                <a:schemeClr val="accent1"/>
              </a:solidFill>
              <a:latin typeface="Roboto" charset="0"/>
              <a:ea typeface="Roboto" charset="0"/>
              <a:cs typeface="Roboto" charset="0"/>
            </a:endParaRPr>
          </a:p>
        </p:txBody>
      </p:sp>
      <p:sp>
        <p:nvSpPr>
          <p:cNvPr id="3" name="TextBox 2"/>
          <p:cNvSpPr txBox="1"/>
          <p:nvPr/>
        </p:nvSpPr>
        <p:spPr>
          <a:xfrm>
            <a:off x="361244" y="7565073"/>
            <a:ext cx="3177473" cy="238527"/>
          </a:xfrm>
          <a:prstGeom prst="rect">
            <a:avLst/>
          </a:prstGeom>
          <a:noFill/>
        </p:spPr>
        <p:txBody>
          <a:bodyPr wrap="none" rtlCol="0">
            <a:spAutoFit/>
          </a:bodyPr>
          <a:lstStyle/>
          <a:p>
            <a:r>
              <a:rPr lang="en-US" sz="950" dirty="0" smtClean="0">
                <a:solidFill>
                  <a:schemeClr val="tx1">
                    <a:lumMod val="65000"/>
                    <a:lumOff val="35000"/>
                  </a:schemeClr>
                </a:solidFill>
                <a:latin typeface="Roboto Medium" charset="0"/>
                <a:ea typeface="Roboto Medium" charset="0"/>
                <a:cs typeface="Roboto Medium" charset="0"/>
              </a:rPr>
              <a:t>We’re building a movement for education opportunities.</a:t>
            </a:r>
            <a:endParaRPr lang="en-US" sz="950" dirty="0">
              <a:solidFill>
                <a:schemeClr val="tx1">
                  <a:lumMod val="65000"/>
                  <a:lumOff val="35000"/>
                </a:schemeClr>
              </a:solidFill>
              <a:latin typeface="Roboto Medium" charset="0"/>
              <a:ea typeface="Roboto Medium" charset="0"/>
              <a:cs typeface="Roboto Medium" charset="0"/>
            </a:endParaRPr>
          </a:p>
        </p:txBody>
      </p:sp>
      <p:sp>
        <p:nvSpPr>
          <p:cNvPr id="19" name="TextBox 18"/>
          <p:cNvSpPr txBox="1"/>
          <p:nvPr/>
        </p:nvSpPr>
        <p:spPr>
          <a:xfrm>
            <a:off x="376258" y="8256381"/>
            <a:ext cx="1471396" cy="530915"/>
          </a:xfrm>
          <a:prstGeom prst="rect">
            <a:avLst/>
          </a:prstGeom>
          <a:noFill/>
        </p:spPr>
        <p:txBody>
          <a:bodyPr wrap="square" rtlCol="0">
            <a:spAutoFit/>
          </a:bodyPr>
          <a:lstStyle/>
          <a:p>
            <a:r>
              <a:rPr lang="en-US" sz="950" b="1" dirty="0" smtClean="0">
                <a:solidFill>
                  <a:schemeClr val="tx1">
                    <a:lumMod val="65000"/>
                    <a:lumOff val="35000"/>
                  </a:schemeClr>
                </a:solidFill>
                <a:latin typeface="Roboto" charset="0"/>
                <a:ea typeface="Roboto" charset="0"/>
                <a:cs typeface="Roboto" charset="0"/>
              </a:rPr>
              <a:t>Lives </a:t>
            </a:r>
            <a:r>
              <a:rPr lang="en-US" sz="950" dirty="0" smtClean="0">
                <a:solidFill>
                  <a:schemeClr val="tx1">
                    <a:lumMod val="65000"/>
                    <a:lumOff val="35000"/>
                  </a:schemeClr>
                </a:solidFill>
                <a:latin typeface="Roboto" charset="0"/>
                <a:ea typeface="Roboto" charset="0"/>
                <a:cs typeface="Roboto" charset="0"/>
              </a:rPr>
              <a:t>impacted by schools and programs in our portfolio</a:t>
            </a:r>
            <a:endParaRPr lang="en-US" sz="950" dirty="0">
              <a:solidFill>
                <a:schemeClr val="tx1">
                  <a:lumMod val="65000"/>
                  <a:lumOff val="35000"/>
                </a:schemeClr>
              </a:solidFill>
              <a:latin typeface="Roboto" charset="0"/>
              <a:ea typeface="Roboto" charset="0"/>
              <a:cs typeface="Roboto" charset="0"/>
            </a:endParaRPr>
          </a:p>
        </p:txBody>
      </p:sp>
      <p:sp>
        <p:nvSpPr>
          <p:cNvPr id="20" name="TextBox 19"/>
          <p:cNvSpPr txBox="1"/>
          <p:nvPr/>
        </p:nvSpPr>
        <p:spPr>
          <a:xfrm>
            <a:off x="2006542" y="8257895"/>
            <a:ext cx="1471396" cy="530915"/>
          </a:xfrm>
          <a:prstGeom prst="rect">
            <a:avLst/>
          </a:prstGeom>
          <a:noFill/>
        </p:spPr>
        <p:txBody>
          <a:bodyPr wrap="square" rtlCol="0">
            <a:spAutoFit/>
          </a:bodyPr>
          <a:lstStyle/>
          <a:p>
            <a:r>
              <a:rPr lang="en-US" sz="950" b="1" dirty="0" smtClean="0">
                <a:solidFill>
                  <a:schemeClr val="tx1">
                    <a:lumMod val="65000"/>
                    <a:lumOff val="35000"/>
                  </a:schemeClr>
                </a:solidFill>
                <a:latin typeface="Roboto" charset="0"/>
                <a:ea typeface="Roboto" charset="0"/>
                <a:cs typeface="Roboto" charset="0"/>
              </a:rPr>
              <a:t>Grantees </a:t>
            </a:r>
            <a:r>
              <a:rPr lang="en-US" sz="950" dirty="0" smtClean="0">
                <a:solidFill>
                  <a:schemeClr val="tx1">
                    <a:lumMod val="65000"/>
                    <a:lumOff val="35000"/>
                  </a:schemeClr>
                </a:solidFill>
                <a:latin typeface="Roboto" charset="0"/>
                <a:ea typeface="Roboto" charset="0"/>
                <a:cs typeface="Roboto" charset="0"/>
              </a:rPr>
              <a:t>selected through rigorous </a:t>
            </a:r>
            <a:br>
              <a:rPr lang="en-US" sz="950" dirty="0" smtClean="0">
                <a:solidFill>
                  <a:schemeClr val="tx1">
                    <a:lumMod val="65000"/>
                    <a:lumOff val="35000"/>
                  </a:schemeClr>
                </a:solidFill>
                <a:latin typeface="Roboto" charset="0"/>
                <a:ea typeface="Roboto" charset="0"/>
                <a:cs typeface="Roboto" charset="0"/>
              </a:rPr>
            </a:br>
            <a:r>
              <a:rPr lang="en-US" sz="950" dirty="0" smtClean="0">
                <a:solidFill>
                  <a:schemeClr val="tx1">
                    <a:lumMod val="65000"/>
                    <a:lumOff val="35000"/>
                  </a:schemeClr>
                </a:solidFill>
                <a:latin typeface="Roboto" charset="0"/>
                <a:ea typeface="Roboto" charset="0"/>
                <a:cs typeface="Roboto" charset="0"/>
              </a:rPr>
              <a:t>due diligence</a:t>
            </a:r>
            <a:endParaRPr lang="en-US" sz="950" dirty="0">
              <a:solidFill>
                <a:schemeClr val="tx1">
                  <a:lumMod val="65000"/>
                  <a:lumOff val="35000"/>
                </a:schemeClr>
              </a:solidFill>
              <a:latin typeface="Roboto" charset="0"/>
              <a:ea typeface="Roboto" charset="0"/>
              <a:cs typeface="Roboto" charset="0"/>
            </a:endParaRPr>
          </a:p>
        </p:txBody>
      </p:sp>
      <p:sp>
        <p:nvSpPr>
          <p:cNvPr id="21" name="TextBox 20"/>
          <p:cNvSpPr txBox="1"/>
          <p:nvPr/>
        </p:nvSpPr>
        <p:spPr>
          <a:xfrm>
            <a:off x="3638746" y="8257895"/>
            <a:ext cx="1471396" cy="530915"/>
          </a:xfrm>
          <a:prstGeom prst="rect">
            <a:avLst/>
          </a:prstGeom>
          <a:noFill/>
        </p:spPr>
        <p:txBody>
          <a:bodyPr wrap="square" rtlCol="0">
            <a:spAutoFit/>
          </a:bodyPr>
          <a:lstStyle/>
          <a:p>
            <a:r>
              <a:rPr lang="en-US" sz="950" b="1" dirty="0" smtClean="0">
                <a:solidFill>
                  <a:schemeClr val="tx1">
                    <a:lumMod val="65000"/>
                    <a:lumOff val="35000"/>
                  </a:schemeClr>
                </a:solidFill>
                <a:latin typeface="Roboto" charset="0"/>
                <a:ea typeface="Roboto" charset="0"/>
                <a:cs typeface="Roboto" charset="0"/>
              </a:rPr>
              <a:t>Donors</a:t>
            </a:r>
            <a:r>
              <a:rPr lang="en-US" sz="950" dirty="0" smtClean="0">
                <a:solidFill>
                  <a:schemeClr val="tx1">
                    <a:lumMod val="65000"/>
                    <a:lumOff val="35000"/>
                  </a:schemeClr>
                </a:solidFill>
                <a:latin typeface="Roboto" charset="0"/>
                <a:ea typeface="Roboto" charset="0"/>
                <a:cs typeface="Roboto" charset="0"/>
              </a:rPr>
              <a:t> engaged in</a:t>
            </a:r>
            <a:br>
              <a:rPr lang="en-US" sz="950" dirty="0" smtClean="0">
                <a:solidFill>
                  <a:schemeClr val="tx1">
                    <a:lumMod val="65000"/>
                    <a:lumOff val="35000"/>
                  </a:schemeClr>
                </a:solidFill>
                <a:latin typeface="Roboto" charset="0"/>
                <a:ea typeface="Roboto" charset="0"/>
                <a:cs typeface="Roboto" charset="0"/>
              </a:rPr>
            </a:br>
            <a:r>
              <a:rPr lang="en-US" sz="950" dirty="0" smtClean="0">
                <a:solidFill>
                  <a:schemeClr val="tx1">
                    <a:lumMod val="65000"/>
                    <a:lumOff val="35000"/>
                  </a:schemeClr>
                </a:solidFill>
                <a:latin typeface="Roboto" charset="0"/>
                <a:ea typeface="Roboto" charset="0"/>
                <a:cs typeface="Roboto" charset="0"/>
              </a:rPr>
              <a:t>impacting education</a:t>
            </a:r>
            <a:br>
              <a:rPr lang="en-US" sz="950" dirty="0" smtClean="0">
                <a:solidFill>
                  <a:schemeClr val="tx1">
                    <a:lumMod val="65000"/>
                    <a:lumOff val="35000"/>
                  </a:schemeClr>
                </a:solidFill>
                <a:latin typeface="Roboto" charset="0"/>
                <a:ea typeface="Roboto" charset="0"/>
                <a:cs typeface="Roboto" charset="0"/>
              </a:rPr>
            </a:br>
            <a:r>
              <a:rPr lang="en-US" sz="950" dirty="0" smtClean="0">
                <a:solidFill>
                  <a:schemeClr val="tx1">
                    <a:lumMod val="65000"/>
                    <a:lumOff val="35000"/>
                  </a:schemeClr>
                </a:solidFill>
                <a:latin typeface="Roboto" charset="0"/>
                <a:ea typeface="Roboto" charset="0"/>
                <a:cs typeface="Roboto" charset="0"/>
              </a:rPr>
              <a:t>in Chicago</a:t>
            </a:r>
            <a:endParaRPr lang="en-US" sz="950" dirty="0">
              <a:solidFill>
                <a:schemeClr val="tx1">
                  <a:lumMod val="65000"/>
                  <a:lumOff val="35000"/>
                </a:schemeClr>
              </a:solidFill>
              <a:latin typeface="Roboto" charset="0"/>
              <a:ea typeface="Roboto" charset="0"/>
              <a:cs typeface="Roboto" charset="0"/>
            </a:endParaRPr>
          </a:p>
        </p:txBody>
      </p:sp>
      <p:sp>
        <p:nvSpPr>
          <p:cNvPr id="22" name="TextBox 21"/>
          <p:cNvSpPr txBox="1"/>
          <p:nvPr/>
        </p:nvSpPr>
        <p:spPr>
          <a:xfrm>
            <a:off x="5279010" y="8257895"/>
            <a:ext cx="1471396" cy="530915"/>
          </a:xfrm>
          <a:prstGeom prst="rect">
            <a:avLst/>
          </a:prstGeom>
          <a:noFill/>
        </p:spPr>
        <p:txBody>
          <a:bodyPr wrap="square" rtlCol="0">
            <a:spAutoFit/>
          </a:bodyPr>
          <a:lstStyle/>
          <a:p>
            <a:r>
              <a:rPr lang="en-US" sz="950" b="1" dirty="0" smtClean="0">
                <a:solidFill>
                  <a:schemeClr val="tx1">
                    <a:lumMod val="65000"/>
                    <a:lumOff val="35000"/>
                  </a:schemeClr>
                </a:solidFill>
                <a:latin typeface="Roboto" charset="0"/>
                <a:ea typeface="Roboto" charset="0"/>
                <a:cs typeface="Roboto" charset="0"/>
              </a:rPr>
              <a:t>Value</a:t>
            </a:r>
            <a:r>
              <a:rPr lang="en-US" sz="950" dirty="0" smtClean="0">
                <a:solidFill>
                  <a:schemeClr val="tx1">
                    <a:lumMod val="65000"/>
                    <a:lumOff val="35000"/>
                  </a:schemeClr>
                </a:solidFill>
                <a:latin typeface="Roboto" charset="0"/>
                <a:ea typeface="Roboto" charset="0"/>
                <a:cs typeface="Roboto" charset="0"/>
              </a:rPr>
              <a:t> of grants and</a:t>
            </a:r>
          </a:p>
          <a:p>
            <a:r>
              <a:rPr lang="en-US" sz="950" dirty="0" smtClean="0">
                <a:solidFill>
                  <a:schemeClr val="tx1">
                    <a:lumMod val="65000"/>
                    <a:lumOff val="35000"/>
                  </a:schemeClr>
                </a:solidFill>
                <a:latin typeface="Roboto" charset="0"/>
                <a:ea typeface="Roboto" charset="0"/>
                <a:cs typeface="Roboto" charset="0"/>
              </a:rPr>
              <a:t>Support delivered to</a:t>
            </a:r>
          </a:p>
          <a:p>
            <a:r>
              <a:rPr lang="en-US" sz="950" dirty="0" smtClean="0">
                <a:solidFill>
                  <a:schemeClr val="tx1">
                    <a:lumMod val="65000"/>
                    <a:lumOff val="35000"/>
                  </a:schemeClr>
                </a:solidFill>
                <a:latin typeface="Roboto" charset="0"/>
                <a:ea typeface="Roboto" charset="0"/>
                <a:cs typeface="Roboto" charset="0"/>
              </a:rPr>
              <a:t>portfolio</a:t>
            </a:r>
            <a:endParaRPr lang="en-US" sz="950" dirty="0">
              <a:solidFill>
                <a:schemeClr val="tx1">
                  <a:lumMod val="65000"/>
                  <a:lumOff val="35000"/>
                </a:schemeClr>
              </a:solidFill>
              <a:latin typeface="Roboto" charset="0"/>
              <a:ea typeface="Roboto" charset="0"/>
              <a:cs typeface="Roboto" charset="0"/>
            </a:endParaRPr>
          </a:p>
        </p:txBody>
      </p:sp>
      <p:sp>
        <p:nvSpPr>
          <p:cNvPr id="5" name="TextBox 4"/>
          <p:cNvSpPr txBox="1"/>
          <p:nvPr/>
        </p:nvSpPr>
        <p:spPr>
          <a:xfrm>
            <a:off x="368651" y="7887807"/>
            <a:ext cx="1101584" cy="430887"/>
          </a:xfrm>
          <a:prstGeom prst="rect">
            <a:avLst/>
          </a:prstGeom>
          <a:noFill/>
        </p:spPr>
        <p:txBody>
          <a:bodyPr wrap="none" rtlCol="0">
            <a:spAutoFit/>
          </a:bodyPr>
          <a:lstStyle/>
          <a:p>
            <a:r>
              <a:rPr lang="en-US" sz="2200" b="1" dirty="0" smtClean="0">
                <a:solidFill>
                  <a:schemeClr val="accent5"/>
                </a:solidFill>
                <a:latin typeface="Roboto Condensed" charset="0"/>
                <a:ea typeface="Roboto Condensed" charset="0"/>
                <a:cs typeface="Roboto Condensed" charset="0"/>
              </a:rPr>
              <a:t>35,000+</a:t>
            </a:r>
            <a:endParaRPr lang="en-US" sz="2200" b="1" dirty="0">
              <a:solidFill>
                <a:schemeClr val="accent5"/>
              </a:solidFill>
              <a:latin typeface="Roboto Condensed" charset="0"/>
              <a:ea typeface="Roboto Condensed" charset="0"/>
              <a:cs typeface="Roboto Condensed" charset="0"/>
            </a:endParaRPr>
          </a:p>
        </p:txBody>
      </p:sp>
      <p:sp>
        <p:nvSpPr>
          <p:cNvPr id="23" name="TextBox 22"/>
          <p:cNvSpPr txBox="1"/>
          <p:nvPr/>
        </p:nvSpPr>
        <p:spPr>
          <a:xfrm>
            <a:off x="2009398" y="7887807"/>
            <a:ext cx="470000" cy="430887"/>
          </a:xfrm>
          <a:prstGeom prst="rect">
            <a:avLst/>
          </a:prstGeom>
          <a:noFill/>
        </p:spPr>
        <p:txBody>
          <a:bodyPr wrap="none" rtlCol="0">
            <a:spAutoFit/>
          </a:bodyPr>
          <a:lstStyle/>
          <a:p>
            <a:r>
              <a:rPr lang="en-US" sz="2200" b="1" smtClean="0">
                <a:solidFill>
                  <a:schemeClr val="accent5"/>
                </a:solidFill>
                <a:latin typeface="Roboto Condensed" charset="0"/>
                <a:ea typeface="Roboto Condensed" charset="0"/>
                <a:cs typeface="Roboto Condensed" charset="0"/>
              </a:rPr>
              <a:t>11</a:t>
            </a:r>
            <a:endParaRPr lang="en-US" sz="2200" b="1" dirty="0">
              <a:solidFill>
                <a:schemeClr val="accent5"/>
              </a:solidFill>
              <a:latin typeface="Roboto Condensed" charset="0"/>
              <a:ea typeface="Roboto Condensed" charset="0"/>
              <a:cs typeface="Roboto Condensed" charset="0"/>
            </a:endParaRPr>
          </a:p>
        </p:txBody>
      </p:sp>
      <p:sp>
        <p:nvSpPr>
          <p:cNvPr id="24" name="TextBox 23"/>
          <p:cNvSpPr txBox="1"/>
          <p:nvPr/>
        </p:nvSpPr>
        <p:spPr>
          <a:xfrm>
            <a:off x="3636826" y="7887807"/>
            <a:ext cx="958917" cy="430887"/>
          </a:xfrm>
          <a:prstGeom prst="rect">
            <a:avLst/>
          </a:prstGeom>
          <a:noFill/>
        </p:spPr>
        <p:txBody>
          <a:bodyPr wrap="none" rtlCol="0">
            <a:spAutoFit/>
          </a:bodyPr>
          <a:lstStyle/>
          <a:p>
            <a:r>
              <a:rPr lang="en-US" sz="2200" b="1" smtClean="0">
                <a:solidFill>
                  <a:schemeClr val="accent5"/>
                </a:solidFill>
                <a:latin typeface="Roboto Condensed" charset="0"/>
                <a:ea typeface="Roboto Condensed" charset="0"/>
                <a:cs typeface="Roboto Condensed" charset="0"/>
              </a:rPr>
              <a:t>1,100+</a:t>
            </a:r>
            <a:endParaRPr lang="en-US" sz="2200" b="1" dirty="0">
              <a:solidFill>
                <a:schemeClr val="accent5"/>
              </a:solidFill>
              <a:latin typeface="Roboto Condensed" charset="0"/>
              <a:ea typeface="Roboto Condensed" charset="0"/>
              <a:cs typeface="Roboto Condensed" charset="0"/>
            </a:endParaRPr>
          </a:p>
        </p:txBody>
      </p:sp>
      <p:sp>
        <p:nvSpPr>
          <p:cNvPr id="25" name="TextBox 24"/>
          <p:cNvSpPr txBox="1"/>
          <p:nvPr/>
        </p:nvSpPr>
        <p:spPr>
          <a:xfrm>
            <a:off x="5270950" y="7887807"/>
            <a:ext cx="960519" cy="430887"/>
          </a:xfrm>
          <a:prstGeom prst="rect">
            <a:avLst/>
          </a:prstGeom>
          <a:noFill/>
        </p:spPr>
        <p:txBody>
          <a:bodyPr wrap="none" rtlCol="0">
            <a:spAutoFit/>
          </a:bodyPr>
          <a:lstStyle/>
          <a:p>
            <a:r>
              <a:rPr lang="en-US" sz="2200" b="1" dirty="0" smtClean="0">
                <a:solidFill>
                  <a:schemeClr val="accent5"/>
                </a:solidFill>
                <a:latin typeface="Roboto Condensed" charset="0"/>
                <a:ea typeface="Roboto Condensed" charset="0"/>
                <a:cs typeface="Roboto Condensed" charset="0"/>
              </a:rPr>
              <a:t>$20M+</a:t>
            </a:r>
            <a:endParaRPr lang="en-US" sz="2200" b="1" dirty="0">
              <a:solidFill>
                <a:schemeClr val="accent5"/>
              </a:solidFill>
              <a:latin typeface="Roboto Condensed" charset="0"/>
              <a:ea typeface="Roboto Condensed" charset="0"/>
              <a:cs typeface="Roboto Condensed" charset="0"/>
            </a:endParaRPr>
          </a:p>
        </p:txBody>
      </p:sp>
      <p:pic>
        <p:nvPicPr>
          <p:cNvPr id="4" name="Picture 3"/>
          <p:cNvPicPr>
            <a:picLocks noChangeAspect="1"/>
          </p:cNvPicPr>
          <p:nvPr/>
        </p:nvPicPr>
        <p:blipFill>
          <a:blip r:embed="rId3"/>
          <a:stretch>
            <a:fillRect/>
          </a:stretch>
        </p:blipFill>
        <p:spPr>
          <a:xfrm>
            <a:off x="493321" y="5346499"/>
            <a:ext cx="571500" cy="774700"/>
          </a:xfrm>
          <a:prstGeom prst="rect">
            <a:avLst/>
          </a:prstGeom>
        </p:spPr>
      </p:pic>
      <p:pic>
        <p:nvPicPr>
          <p:cNvPr id="6" name="Picture 5"/>
          <p:cNvPicPr>
            <a:picLocks noChangeAspect="1"/>
          </p:cNvPicPr>
          <p:nvPr/>
        </p:nvPicPr>
        <p:blipFill>
          <a:blip r:embed="rId4"/>
          <a:stretch>
            <a:fillRect/>
          </a:stretch>
        </p:blipFill>
        <p:spPr>
          <a:xfrm>
            <a:off x="2101830" y="5473499"/>
            <a:ext cx="685800" cy="647700"/>
          </a:xfrm>
          <a:prstGeom prst="rect">
            <a:avLst/>
          </a:prstGeom>
        </p:spPr>
      </p:pic>
      <p:pic>
        <p:nvPicPr>
          <p:cNvPr id="7" name="Picture 6"/>
          <p:cNvPicPr>
            <a:picLocks noChangeAspect="1"/>
          </p:cNvPicPr>
          <p:nvPr/>
        </p:nvPicPr>
        <p:blipFill>
          <a:blip r:embed="rId5"/>
          <a:stretch>
            <a:fillRect/>
          </a:stretch>
        </p:blipFill>
        <p:spPr>
          <a:xfrm>
            <a:off x="3732011" y="5562791"/>
            <a:ext cx="787400" cy="520700"/>
          </a:xfrm>
          <a:prstGeom prst="rect">
            <a:avLst/>
          </a:prstGeom>
        </p:spPr>
      </p:pic>
      <p:pic>
        <p:nvPicPr>
          <p:cNvPr id="8" name="Picture 7"/>
          <p:cNvPicPr>
            <a:picLocks noChangeAspect="1"/>
          </p:cNvPicPr>
          <p:nvPr/>
        </p:nvPicPr>
        <p:blipFill>
          <a:blip r:embed="rId6"/>
          <a:stretch>
            <a:fillRect/>
          </a:stretch>
        </p:blipFill>
        <p:spPr>
          <a:xfrm>
            <a:off x="5363859" y="5435399"/>
            <a:ext cx="774700" cy="685800"/>
          </a:xfrm>
          <a:prstGeom prst="rect">
            <a:avLst/>
          </a:prstGeom>
        </p:spPr>
      </p:pic>
    </p:spTree>
    <p:extLst>
      <p:ext uri="{BB962C8B-B14F-4D97-AF65-F5344CB8AC3E}">
        <p14:creationId xmlns:p14="http://schemas.microsoft.com/office/powerpoint/2010/main" val="9511659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8" name="TextBox 47"/>
          <p:cNvSpPr txBox="1"/>
          <p:nvPr/>
        </p:nvSpPr>
        <p:spPr>
          <a:xfrm>
            <a:off x="366830" y="1724258"/>
            <a:ext cx="1656223" cy="400110"/>
          </a:xfrm>
          <a:prstGeom prst="rect">
            <a:avLst/>
          </a:prstGeom>
          <a:noFill/>
        </p:spPr>
        <p:txBody>
          <a:bodyPr wrap="none" rtlCol="0">
            <a:spAutoFit/>
          </a:bodyPr>
          <a:lstStyle/>
          <a:p>
            <a:r>
              <a:rPr lang="en-US" sz="2000" dirty="0" smtClean="0">
                <a:solidFill>
                  <a:schemeClr val="accent5"/>
                </a:solidFill>
                <a:latin typeface="Roboto Medium" charset="0"/>
                <a:ea typeface="Roboto Medium" charset="0"/>
                <a:cs typeface="Roboto Medium" charset="0"/>
              </a:rPr>
              <a:t>Our Portfolio</a:t>
            </a:r>
            <a:endParaRPr lang="en-US" sz="2000" dirty="0">
              <a:solidFill>
                <a:schemeClr val="accent5"/>
              </a:solidFill>
              <a:latin typeface="Roboto Medium" charset="0"/>
              <a:ea typeface="Roboto Medium" charset="0"/>
              <a:cs typeface="Roboto Medium" charset="0"/>
            </a:endParaRPr>
          </a:p>
        </p:txBody>
      </p:sp>
      <p:sp>
        <p:nvSpPr>
          <p:cNvPr id="49" name="TextBox 48"/>
          <p:cNvSpPr txBox="1"/>
          <p:nvPr/>
        </p:nvSpPr>
        <p:spPr>
          <a:xfrm>
            <a:off x="361244" y="2056936"/>
            <a:ext cx="4865513" cy="1149610"/>
          </a:xfrm>
          <a:prstGeom prst="rect">
            <a:avLst/>
          </a:prstGeom>
          <a:noFill/>
        </p:spPr>
        <p:txBody>
          <a:bodyPr wrap="square" rtlCol="0">
            <a:spAutoFit/>
          </a:bodyPr>
          <a:lstStyle/>
          <a:p>
            <a:pPr>
              <a:lnSpc>
                <a:spcPct val="105000"/>
              </a:lnSpc>
            </a:pPr>
            <a:r>
              <a:rPr lang="en-US" sz="1100" dirty="0">
                <a:solidFill>
                  <a:schemeClr val="bg2">
                    <a:lumMod val="50000"/>
                  </a:schemeClr>
                </a:solidFill>
                <a:latin typeface="Roboto" charset="0"/>
                <a:ea typeface="Roboto" charset="0"/>
                <a:cs typeface="Roboto" charset="0"/>
              </a:rPr>
              <a:t>A Better Chicago invests in a group of nonprofits that is creating educational opportunity for our region’s low-income, at-risk population. All of the organizations we support have passed our rigorous due diligence prior to funding. While our grantees vary in terms of size, location and tenure, they share several important traits, including a results-driven program model, strong leadership, solid financials and a vision for growth.</a:t>
            </a:r>
          </a:p>
        </p:txBody>
      </p:sp>
      <p:sp>
        <p:nvSpPr>
          <p:cNvPr id="50" name="TextBox 49"/>
          <p:cNvSpPr txBox="1"/>
          <p:nvPr/>
        </p:nvSpPr>
        <p:spPr>
          <a:xfrm>
            <a:off x="372239" y="3349277"/>
            <a:ext cx="1348126" cy="276999"/>
          </a:xfrm>
          <a:prstGeom prst="rect">
            <a:avLst/>
          </a:prstGeom>
          <a:noFill/>
        </p:spPr>
        <p:txBody>
          <a:bodyPr wrap="none" rtlCol="0">
            <a:spAutoFit/>
          </a:bodyPr>
          <a:lstStyle/>
          <a:p>
            <a:r>
              <a:rPr lang="en-US" sz="1200" b="1" spc="60" dirty="0" smtClean="0">
                <a:solidFill>
                  <a:schemeClr val="accent1"/>
                </a:solidFill>
                <a:latin typeface="Roboto" charset="0"/>
                <a:ea typeface="Roboto" charset="0"/>
                <a:cs typeface="Roboto" charset="0"/>
              </a:rPr>
              <a:t>GROWTH FUND</a:t>
            </a:r>
            <a:endParaRPr lang="en-US" sz="1200" spc="60" dirty="0">
              <a:solidFill>
                <a:schemeClr val="accent1"/>
              </a:solidFill>
              <a:latin typeface="Roboto" charset="0"/>
              <a:ea typeface="Roboto" charset="0"/>
              <a:cs typeface="Roboto" charset="0"/>
            </a:endParaRPr>
          </a:p>
        </p:txBody>
      </p:sp>
      <p:sp>
        <p:nvSpPr>
          <p:cNvPr id="51" name="TextBox 50"/>
          <p:cNvSpPr txBox="1"/>
          <p:nvPr/>
        </p:nvSpPr>
        <p:spPr>
          <a:xfrm>
            <a:off x="372239" y="3540879"/>
            <a:ext cx="3555782" cy="384721"/>
          </a:xfrm>
          <a:prstGeom prst="rect">
            <a:avLst/>
          </a:prstGeom>
          <a:noFill/>
        </p:spPr>
        <p:txBody>
          <a:bodyPr wrap="none" rtlCol="0">
            <a:spAutoFit/>
          </a:bodyPr>
          <a:lstStyle/>
          <a:p>
            <a:r>
              <a:rPr lang="en-US" sz="950" dirty="0" smtClean="0">
                <a:solidFill>
                  <a:schemeClr val="tx1">
                    <a:lumMod val="65000"/>
                    <a:lumOff val="35000"/>
                  </a:schemeClr>
                </a:solidFill>
                <a:latin typeface="Roboto" charset="0"/>
                <a:ea typeface="Roboto" charset="0"/>
                <a:cs typeface="Roboto" charset="0"/>
              </a:rPr>
              <a:t>Significant investments to grow successful organizations with</a:t>
            </a:r>
          </a:p>
          <a:p>
            <a:r>
              <a:rPr lang="en-US" sz="950" dirty="0" smtClean="0">
                <a:solidFill>
                  <a:schemeClr val="tx1">
                    <a:lumMod val="65000"/>
                    <a:lumOff val="35000"/>
                  </a:schemeClr>
                </a:solidFill>
                <a:latin typeface="Roboto" charset="0"/>
                <a:ea typeface="Roboto" charset="0"/>
                <a:cs typeface="Roboto" charset="0"/>
              </a:rPr>
              <a:t>strong track records</a:t>
            </a:r>
            <a:endParaRPr lang="en-US" sz="950" dirty="0">
              <a:solidFill>
                <a:schemeClr val="tx1">
                  <a:lumMod val="65000"/>
                  <a:lumOff val="35000"/>
                </a:schemeClr>
              </a:solidFill>
              <a:latin typeface="Roboto" charset="0"/>
              <a:ea typeface="Roboto" charset="0"/>
              <a:cs typeface="Roboto" charset="0"/>
            </a:endParaRPr>
          </a:p>
        </p:txBody>
      </p:sp>
      <p:sp>
        <p:nvSpPr>
          <p:cNvPr id="52" name="TextBox 51"/>
          <p:cNvSpPr txBox="1"/>
          <p:nvPr/>
        </p:nvSpPr>
        <p:spPr>
          <a:xfrm>
            <a:off x="372239" y="6478203"/>
            <a:ext cx="1386277" cy="276999"/>
          </a:xfrm>
          <a:prstGeom prst="rect">
            <a:avLst/>
          </a:prstGeom>
          <a:noFill/>
        </p:spPr>
        <p:txBody>
          <a:bodyPr wrap="none" rtlCol="0">
            <a:spAutoFit/>
          </a:bodyPr>
          <a:lstStyle/>
          <a:p>
            <a:r>
              <a:rPr lang="en-US" sz="1200" b="1" spc="60" smtClean="0">
                <a:solidFill>
                  <a:schemeClr val="accent1"/>
                </a:solidFill>
                <a:latin typeface="Roboto" charset="0"/>
                <a:ea typeface="Roboto" charset="0"/>
                <a:cs typeface="Roboto" charset="0"/>
              </a:rPr>
              <a:t>VENTURE FUND</a:t>
            </a:r>
            <a:endParaRPr lang="en-US" sz="1200" spc="60" dirty="0">
              <a:solidFill>
                <a:schemeClr val="accent1"/>
              </a:solidFill>
              <a:latin typeface="Roboto" charset="0"/>
              <a:ea typeface="Roboto" charset="0"/>
              <a:cs typeface="Roboto" charset="0"/>
            </a:endParaRPr>
          </a:p>
        </p:txBody>
      </p:sp>
      <p:sp>
        <p:nvSpPr>
          <p:cNvPr id="53" name="TextBox 52"/>
          <p:cNvSpPr txBox="1"/>
          <p:nvPr/>
        </p:nvSpPr>
        <p:spPr>
          <a:xfrm>
            <a:off x="372239" y="6669805"/>
            <a:ext cx="3183885" cy="384721"/>
          </a:xfrm>
          <a:prstGeom prst="rect">
            <a:avLst/>
          </a:prstGeom>
          <a:noFill/>
        </p:spPr>
        <p:txBody>
          <a:bodyPr wrap="none" rtlCol="0">
            <a:spAutoFit/>
          </a:bodyPr>
          <a:lstStyle/>
          <a:p>
            <a:r>
              <a:rPr lang="en-US" sz="950" dirty="0" smtClean="0">
                <a:solidFill>
                  <a:schemeClr val="tx1">
                    <a:lumMod val="65000"/>
                    <a:lumOff val="35000"/>
                  </a:schemeClr>
                </a:solidFill>
                <a:latin typeface="Roboto" charset="0"/>
                <a:ea typeface="Roboto" charset="0"/>
                <a:cs typeface="Roboto" charset="0"/>
              </a:rPr>
              <a:t>Seed investments in promising, early stage models with</a:t>
            </a:r>
          </a:p>
          <a:p>
            <a:r>
              <a:rPr lang="en-US" sz="950" dirty="0">
                <a:solidFill>
                  <a:schemeClr val="tx1">
                    <a:lumMod val="65000"/>
                    <a:lumOff val="35000"/>
                  </a:schemeClr>
                </a:solidFill>
                <a:latin typeface="Roboto" charset="0"/>
                <a:ea typeface="Roboto" charset="0"/>
                <a:cs typeface="Roboto" charset="0"/>
              </a:rPr>
              <a:t>s</a:t>
            </a:r>
            <a:r>
              <a:rPr lang="en-US" sz="950" dirty="0" smtClean="0">
                <a:solidFill>
                  <a:schemeClr val="tx1">
                    <a:lumMod val="65000"/>
                    <a:lumOff val="35000"/>
                  </a:schemeClr>
                </a:solidFill>
                <a:latin typeface="Roboto" charset="0"/>
                <a:ea typeface="Roboto" charset="0"/>
                <a:cs typeface="Roboto" charset="0"/>
              </a:rPr>
              <a:t>trong leaders</a:t>
            </a:r>
            <a:endParaRPr lang="en-US" sz="950" dirty="0">
              <a:solidFill>
                <a:schemeClr val="tx1">
                  <a:lumMod val="65000"/>
                  <a:lumOff val="35000"/>
                </a:schemeClr>
              </a:solidFill>
              <a:latin typeface="Roboto" charset="0"/>
              <a:ea typeface="Roboto" charset="0"/>
              <a:cs typeface="Roboto" charset="0"/>
            </a:endParaRPr>
          </a:p>
        </p:txBody>
      </p:sp>
      <p:pic>
        <p:nvPicPr>
          <p:cNvPr id="54" name="Picture 53"/>
          <p:cNvPicPr>
            <a:picLocks noChangeAspect="1"/>
          </p:cNvPicPr>
          <p:nvPr/>
        </p:nvPicPr>
        <p:blipFill>
          <a:blip r:embed="rId3"/>
          <a:stretch>
            <a:fillRect/>
          </a:stretch>
        </p:blipFill>
        <p:spPr>
          <a:xfrm>
            <a:off x="484675" y="4417203"/>
            <a:ext cx="1739900" cy="355600"/>
          </a:xfrm>
          <a:prstGeom prst="rect">
            <a:avLst/>
          </a:prstGeom>
        </p:spPr>
      </p:pic>
      <p:pic>
        <p:nvPicPr>
          <p:cNvPr id="55" name="Picture 54"/>
          <p:cNvPicPr>
            <a:picLocks noChangeAspect="1"/>
          </p:cNvPicPr>
          <p:nvPr/>
        </p:nvPicPr>
        <p:blipFill>
          <a:blip r:embed="rId4"/>
          <a:stretch>
            <a:fillRect/>
          </a:stretch>
        </p:blipFill>
        <p:spPr>
          <a:xfrm>
            <a:off x="2463924" y="3887882"/>
            <a:ext cx="1092200" cy="1054100"/>
          </a:xfrm>
          <a:prstGeom prst="rect">
            <a:avLst/>
          </a:prstGeom>
        </p:spPr>
      </p:pic>
      <p:pic>
        <p:nvPicPr>
          <p:cNvPr id="56" name="Picture 55"/>
          <p:cNvPicPr>
            <a:picLocks noChangeAspect="1"/>
          </p:cNvPicPr>
          <p:nvPr/>
        </p:nvPicPr>
        <p:blipFill>
          <a:blip r:embed="rId5"/>
          <a:stretch>
            <a:fillRect/>
          </a:stretch>
        </p:blipFill>
        <p:spPr>
          <a:xfrm>
            <a:off x="3904218" y="4379103"/>
            <a:ext cx="1460500" cy="393700"/>
          </a:xfrm>
          <a:prstGeom prst="rect">
            <a:avLst/>
          </a:prstGeom>
        </p:spPr>
      </p:pic>
      <p:pic>
        <p:nvPicPr>
          <p:cNvPr id="57" name="Picture 56"/>
          <p:cNvPicPr>
            <a:picLocks noChangeAspect="1"/>
          </p:cNvPicPr>
          <p:nvPr/>
        </p:nvPicPr>
        <p:blipFill>
          <a:blip r:embed="rId6"/>
          <a:stretch>
            <a:fillRect/>
          </a:stretch>
        </p:blipFill>
        <p:spPr>
          <a:xfrm>
            <a:off x="5712949" y="4388530"/>
            <a:ext cx="1257300" cy="368300"/>
          </a:xfrm>
          <a:prstGeom prst="rect">
            <a:avLst/>
          </a:prstGeom>
        </p:spPr>
      </p:pic>
      <p:pic>
        <p:nvPicPr>
          <p:cNvPr id="58" name="Picture 57"/>
          <p:cNvPicPr>
            <a:picLocks noChangeAspect="1"/>
          </p:cNvPicPr>
          <p:nvPr/>
        </p:nvPicPr>
        <p:blipFill>
          <a:blip r:embed="rId7"/>
          <a:stretch>
            <a:fillRect/>
          </a:stretch>
        </p:blipFill>
        <p:spPr>
          <a:xfrm>
            <a:off x="513339" y="5482149"/>
            <a:ext cx="1384300" cy="355600"/>
          </a:xfrm>
          <a:prstGeom prst="rect">
            <a:avLst/>
          </a:prstGeom>
        </p:spPr>
      </p:pic>
      <p:pic>
        <p:nvPicPr>
          <p:cNvPr id="59" name="Picture 58"/>
          <p:cNvPicPr>
            <a:picLocks noChangeAspect="1"/>
          </p:cNvPicPr>
          <p:nvPr/>
        </p:nvPicPr>
        <p:blipFill>
          <a:blip r:embed="rId8"/>
          <a:stretch>
            <a:fillRect/>
          </a:stretch>
        </p:blipFill>
        <p:spPr>
          <a:xfrm>
            <a:off x="2297894" y="5247351"/>
            <a:ext cx="952500" cy="622300"/>
          </a:xfrm>
          <a:prstGeom prst="rect">
            <a:avLst/>
          </a:prstGeom>
        </p:spPr>
      </p:pic>
      <p:pic>
        <p:nvPicPr>
          <p:cNvPr id="60" name="Picture 59"/>
          <p:cNvPicPr>
            <a:picLocks noChangeAspect="1"/>
          </p:cNvPicPr>
          <p:nvPr/>
        </p:nvPicPr>
        <p:blipFill>
          <a:blip r:embed="rId9"/>
          <a:stretch>
            <a:fillRect/>
          </a:stretch>
        </p:blipFill>
        <p:spPr>
          <a:xfrm>
            <a:off x="3705557" y="5216040"/>
            <a:ext cx="952500" cy="660400"/>
          </a:xfrm>
          <a:prstGeom prst="rect">
            <a:avLst/>
          </a:prstGeom>
        </p:spPr>
      </p:pic>
      <p:pic>
        <p:nvPicPr>
          <p:cNvPr id="61" name="Picture 60"/>
          <p:cNvPicPr>
            <a:picLocks noChangeAspect="1"/>
          </p:cNvPicPr>
          <p:nvPr/>
        </p:nvPicPr>
        <p:blipFill>
          <a:blip r:embed="rId10"/>
          <a:stretch>
            <a:fillRect/>
          </a:stretch>
        </p:blipFill>
        <p:spPr>
          <a:xfrm>
            <a:off x="484675" y="7270406"/>
            <a:ext cx="1447800" cy="469900"/>
          </a:xfrm>
          <a:prstGeom prst="rect">
            <a:avLst/>
          </a:prstGeom>
        </p:spPr>
      </p:pic>
      <p:pic>
        <p:nvPicPr>
          <p:cNvPr id="62" name="Picture 61"/>
          <p:cNvPicPr>
            <a:picLocks noChangeAspect="1"/>
          </p:cNvPicPr>
          <p:nvPr/>
        </p:nvPicPr>
        <p:blipFill>
          <a:blip r:embed="rId11"/>
          <a:stretch>
            <a:fillRect/>
          </a:stretch>
        </p:blipFill>
        <p:spPr>
          <a:xfrm>
            <a:off x="2370317" y="7258418"/>
            <a:ext cx="1168400" cy="584200"/>
          </a:xfrm>
          <a:prstGeom prst="rect">
            <a:avLst/>
          </a:prstGeom>
        </p:spPr>
      </p:pic>
      <p:pic>
        <p:nvPicPr>
          <p:cNvPr id="63" name="Picture 62"/>
          <p:cNvPicPr>
            <a:picLocks noChangeAspect="1"/>
          </p:cNvPicPr>
          <p:nvPr/>
        </p:nvPicPr>
        <p:blipFill>
          <a:blip r:embed="rId12"/>
          <a:stretch>
            <a:fillRect/>
          </a:stretch>
        </p:blipFill>
        <p:spPr>
          <a:xfrm>
            <a:off x="3916795" y="7158673"/>
            <a:ext cx="1028700" cy="812800"/>
          </a:xfrm>
          <a:prstGeom prst="rect">
            <a:avLst/>
          </a:prstGeom>
        </p:spPr>
      </p:pic>
      <p:pic>
        <p:nvPicPr>
          <p:cNvPr id="64" name="Picture 63"/>
          <p:cNvPicPr>
            <a:picLocks noChangeAspect="1"/>
          </p:cNvPicPr>
          <p:nvPr/>
        </p:nvPicPr>
        <p:blipFill>
          <a:blip r:embed="rId13"/>
          <a:stretch>
            <a:fillRect/>
          </a:stretch>
        </p:blipFill>
        <p:spPr>
          <a:xfrm>
            <a:off x="5269947" y="7258418"/>
            <a:ext cx="1562100" cy="533400"/>
          </a:xfrm>
          <a:prstGeom prst="rect">
            <a:avLst/>
          </a:prstGeom>
        </p:spPr>
      </p:pic>
      <p:pic>
        <p:nvPicPr>
          <p:cNvPr id="65" name="Picture 64"/>
          <p:cNvPicPr>
            <a:picLocks noChangeAspect="1"/>
          </p:cNvPicPr>
          <p:nvPr/>
        </p:nvPicPr>
        <p:blipFill>
          <a:blip r:embed="rId14"/>
          <a:stretch>
            <a:fillRect/>
          </a:stretch>
        </p:blipFill>
        <p:spPr>
          <a:xfrm>
            <a:off x="332025" y="8041266"/>
            <a:ext cx="1409700" cy="863600"/>
          </a:xfrm>
          <a:prstGeom prst="rect">
            <a:avLst/>
          </a:prstGeom>
        </p:spPr>
      </p:pic>
      <p:cxnSp>
        <p:nvCxnSpPr>
          <p:cNvPr id="66" name="Straight Connector 65"/>
          <p:cNvCxnSpPr/>
          <p:nvPr/>
        </p:nvCxnSpPr>
        <p:spPr>
          <a:xfrm>
            <a:off x="444043" y="6259398"/>
            <a:ext cx="6724401"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8642486"/>
      </p:ext>
    </p:extLst>
  </p:cSld>
  <p:clrMapOvr>
    <a:masterClrMapping/>
  </p:clrMapOvr>
</p:sld>
</file>

<file path=ppt/theme/theme1.xml><?xml version="1.0" encoding="utf-8"?>
<a:theme xmlns:a="http://schemas.openxmlformats.org/drawingml/2006/main" name="Office Theme">
  <a:themeElements>
    <a:clrScheme name="ABC 1">
      <a:dk1>
        <a:srgbClr val="000000"/>
      </a:dk1>
      <a:lt1>
        <a:srgbClr val="FFFFFF"/>
      </a:lt1>
      <a:dk2>
        <a:srgbClr val="44546A"/>
      </a:dk2>
      <a:lt2>
        <a:srgbClr val="E7E6E6"/>
      </a:lt2>
      <a:accent1>
        <a:srgbClr val="1B3668"/>
      </a:accent1>
      <a:accent2>
        <a:srgbClr val="D0202F"/>
      </a:accent2>
      <a:accent3>
        <a:srgbClr val="59C1E8"/>
      </a:accent3>
      <a:accent4>
        <a:srgbClr val="9A989A"/>
      </a:accent4>
      <a:accent5>
        <a:srgbClr val="00A39A"/>
      </a:accent5>
      <a:accent6>
        <a:srgbClr val="0083C1"/>
      </a:accent6>
      <a:hlink>
        <a:srgbClr val="AA7BC9"/>
      </a:hlink>
      <a:folHlink>
        <a:srgbClr val="F78D2C"/>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256</TotalTime>
  <Words>326</Words>
  <Application>Microsoft Macintosh PowerPoint</Application>
  <PresentationFormat>Custom</PresentationFormat>
  <Paragraphs>40</Paragraphs>
  <Slides>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vt:i4>
      </vt:variant>
    </vt:vector>
  </HeadingPairs>
  <TitlesOfParts>
    <vt:vector size="9" baseType="lpstr">
      <vt:lpstr>Calibri</vt:lpstr>
      <vt:lpstr>Roboto</vt:lpstr>
      <vt:lpstr>Roboto Black</vt:lpstr>
      <vt:lpstr>Roboto Condensed</vt:lpstr>
      <vt:lpstr>Roboto Medium</vt:lpstr>
      <vt:lpstr>Arial</vt:lpstr>
      <vt:lpstr>Office Theme</vt:lpstr>
      <vt:lpstr>PowerPoint Presentation</vt:lpstr>
      <vt:lpstr>PowerPoint Presentation</vt:lpstr>
    </vt:vector>
  </TitlesOfParts>
  <Company/>
  <LinksUpToDate>false</LinksUpToDate>
  <SharedDoc>false</SharedDoc>
  <HyperlinksChanged>false</HyperlinksChanged>
  <AppVersion>15.0030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 Shanabruch</dc:creator>
  <cp:lastModifiedBy>Steve Shanabruch</cp:lastModifiedBy>
  <cp:revision>13</cp:revision>
  <dcterms:created xsi:type="dcterms:W3CDTF">2018-11-01T17:45:04Z</dcterms:created>
  <dcterms:modified xsi:type="dcterms:W3CDTF">2018-11-01T22:04:04Z</dcterms:modified>
</cp:coreProperties>
</file>